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72" r:id="rId7"/>
    <p:sldId id="273" r:id="rId8"/>
    <p:sldId id="274" r:id="rId9"/>
    <p:sldId id="283" r:id="rId10"/>
    <p:sldId id="284" r:id="rId11"/>
    <p:sldId id="277" r:id="rId12"/>
    <p:sldId id="275" r:id="rId13"/>
    <p:sldId id="276" r:id="rId14"/>
    <p:sldId id="278" r:id="rId15"/>
    <p:sldId id="279" r:id="rId16"/>
    <p:sldId id="280" r:id="rId17"/>
    <p:sldId id="28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C7C7"/>
    <a:srgbClr val="817778"/>
    <a:srgbClr val="7F8078"/>
    <a:srgbClr val="7C78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121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95C5A9-8D05-4ADE-BE53-91EAA28D8805}"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18729776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95C5A9-8D05-4ADE-BE53-91EAA28D8805}"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175528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95C5A9-8D05-4ADE-BE53-91EAA28D8805}"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25512744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95C5A9-8D05-4ADE-BE53-91EAA28D8805}"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35969815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95C5A9-8D05-4ADE-BE53-91EAA28D8805}"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273395910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95C5A9-8D05-4ADE-BE53-91EAA28D8805}"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85948458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95C5A9-8D05-4ADE-BE53-91EAA28D8805}" type="datetimeFigureOut">
              <a:rPr lang="en-US" smtClean="0"/>
              <a:t>9/5/2016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13784803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95C5A9-8D05-4ADE-BE53-91EAA28D8805}" type="datetimeFigureOut">
              <a:rPr lang="en-US" smtClean="0"/>
              <a:t>9/5/2016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370860708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5C5A9-8D05-4ADE-BE53-91EAA28D8805}" type="datetimeFigureOut">
              <a:rPr lang="en-US" smtClean="0"/>
              <a:t>9/5/2016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29670008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95C5A9-8D05-4ADE-BE53-91EAA28D8805}"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8847114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95C5A9-8D05-4ADE-BE53-91EAA28D8805}"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F829-25EF-4FC2-B6E7-A655F2634601}" type="slidenum">
              <a:rPr lang="en-US" smtClean="0"/>
              <a:t>‹#›</a:t>
            </a:fld>
            <a:endParaRPr lang="en-US"/>
          </a:p>
        </p:txBody>
      </p:sp>
    </p:spTree>
    <p:extLst>
      <p:ext uri="{BB962C8B-B14F-4D97-AF65-F5344CB8AC3E}">
        <p14:creationId xmlns:p14="http://schemas.microsoft.com/office/powerpoint/2010/main" val="24712021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5C5A9-8D05-4ADE-BE53-91EAA28D8805}" type="datetimeFigureOut">
              <a:rPr lang="en-US" smtClean="0"/>
              <a:t>9/5/2016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5F829-25EF-4FC2-B6E7-A655F2634601}" type="slidenum">
              <a:rPr lang="en-US" smtClean="0"/>
              <a:t>‹#›</a:t>
            </a:fld>
            <a:endParaRPr lang="en-US"/>
          </a:p>
        </p:txBody>
      </p:sp>
    </p:spTree>
    <p:extLst>
      <p:ext uri="{BB962C8B-B14F-4D97-AF65-F5344CB8AC3E}">
        <p14:creationId xmlns:p14="http://schemas.microsoft.com/office/powerpoint/2010/main" val="456624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7147"/>
            <a:ext cx="9144000" cy="6080798"/>
          </a:xfrm>
          <a:prstGeom prst="rect">
            <a:avLst/>
          </a:prstGeom>
        </p:spPr>
      </p:pic>
      <p:sp>
        <p:nvSpPr>
          <p:cNvPr id="5" name="TextBox 4"/>
          <p:cNvSpPr txBox="1"/>
          <p:nvPr/>
        </p:nvSpPr>
        <p:spPr>
          <a:xfrm>
            <a:off x="0" y="0"/>
            <a:ext cx="9144000" cy="584775"/>
          </a:xfrm>
          <a:prstGeom prst="rect">
            <a:avLst/>
          </a:prstGeom>
          <a:solidFill>
            <a:srgbClr val="817778"/>
          </a:solidFill>
        </p:spPr>
        <p:txBody>
          <a:bodyPr wrap="square" rtlCol="0">
            <a:spAutoFit/>
          </a:bodyPr>
          <a:lstStyle/>
          <a:p>
            <a:pPr algn="ctr"/>
            <a:r>
              <a:rPr lang="en-US" sz="3200" b="1" dirty="0">
                <a:solidFill>
                  <a:srgbClr val="FFFF00"/>
                </a:solidFill>
              </a:rPr>
              <a:t>Philippians 2.1-4</a:t>
            </a:r>
          </a:p>
        </p:txBody>
      </p:sp>
      <p:sp>
        <p:nvSpPr>
          <p:cNvPr id="7" name="TextBox 6"/>
          <p:cNvSpPr txBox="1"/>
          <p:nvPr/>
        </p:nvSpPr>
        <p:spPr>
          <a:xfrm>
            <a:off x="0" y="6457890"/>
            <a:ext cx="9144000" cy="400110"/>
          </a:xfrm>
          <a:prstGeom prst="rect">
            <a:avLst/>
          </a:prstGeom>
          <a:solidFill>
            <a:srgbClr val="817778"/>
          </a:solidFill>
        </p:spPr>
        <p:txBody>
          <a:bodyPr wrap="square" rtlCol="0">
            <a:spAutoFit/>
          </a:bodyPr>
          <a:lstStyle/>
          <a:p>
            <a:pPr algn="ctr"/>
            <a:r>
              <a:rPr lang="en-US" sz="2000" dirty="0">
                <a:solidFill>
                  <a:schemeClr val="bg1"/>
                </a:solidFill>
              </a:rPr>
              <a:t>Roman highway through ancient Philippi / ©2012 Todd Bolen / BiblePlaces.com</a:t>
            </a:r>
          </a:p>
        </p:txBody>
      </p:sp>
    </p:spTree>
    <p:extLst>
      <p:ext uri="{BB962C8B-B14F-4D97-AF65-F5344CB8AC3E}">
        <p14:creationId xmlns:p14="http://schemas.microsoft.com/office/powerpoint/2010/main" val="30180884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if there is any encouragement in Christ, any comfort provided by love, any fellowship in the Spirit, any affection or mercy, complete my joy and </a:t>
            </a:r>
            <a:r>
              <a:rPr lang="en-US" sz="3200" b="1" u="sng" dirty="0">
                <a:solidFill>
                  <a:srgbClr val="FFFF00"/>
                </a:solidFill>
              </a:rPr>
              <a:t>be of the same mind, by </a:t>
            </a:r>
            <a:r>
              <a:rPr lang="en-US" sz="3200" dirty="0">
                <a:solidFill>
                  <a:schemeClr val="bg1"/>
                </a:solidFill>
              </a:rPr>
              <a:t>having the same love, being united in spirit, and </a:t>
            </a:r>
            <a:r>
              <a:rPr lang="en-US" sz="3200" b="1" u="sng" dirty="0">
                <a:solidFill>
                  <a:srgbClr val="FFFF00"/>
                </a:solidFill>
              </a:rPr>
              <a:t>having one purpose</a:t>
            </a:r>
            <a:r>
              <a:rPr lang="en-US" sz="3200" dirty="0">
                <a:solidFill>
                  <a:schemeClr val="bg1"/>
                </a:solidFill>
              </a:rPr>
              <a:t>.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258745179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3046988"/>
          </a:xfrm>
          <a:prstGeom prst="rect">
            <a:avLst/>
          </a:prstGeom>
          <a:solidFill>
            <a:srgbClr val="817778"/>
          </a:solidFill>
        </p:spPr>
        <p:txBody>
          <a:bodyPr wrap="square" rtlCol="0">
            <a:spAutoFit/>
          </a:bodyPr>
          <a:lstStyle/>
          <a:p>
            <a:r>
              <a:rPr lang="en-US" sz="3200" dirty="0">
                <a:solidFill>
                  <a:schemeClr val="bg1"/>
                </a:solidFill>
              </a:rPr>
              <a:t>Philippians 2.3-4 NET: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30010881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016758"/>
          </a:xfrm>
          <a:prstGeom prst="rect">
            <a:avLst/>
          </a:prstGeom>
          <a:solidFill>
            <a:srgbClr val="817778"/>
          </a:solidFill>
        </p:spPr>
        <p:txBody>
          <a:bodyPr wrap="square" rtlCol="0">
            <a:spAutoFit/>
          </a:bodyPr>
          <a:lstStyle/>
          <a:p>
            <a:r>
              <a:rPr lang="en-US" sz="3200" dirty="0">
                <a:solidFill>
                  <a:schemeClr val="bg1"/>
                </a:solidFill>
              </a:rPr>
              <a:t>Philippians 2.3-4 NET:  </a:t>
            </a:r>
          </a:p>
          <a:p>
            <a:pPr defTabSz="228600"/>
            <a:r>
              <a:rPr lang="en-US" sz="3200" dirty="0">
                <a:solidFill>
                  <a:schemeClr val="bg1"/>
                </a:solidFill>
              </a:rPr>
              <a:t>Instead of being motivated by selfish ambition or </a:t>
            </a:r>
            <a:r>
              <a:rPr lang="en-US" sz="3200" b="1" u="sng" dirty="0">
                <a:solidFill>
                  <a:srgbClr val="FFFF00"/>
                </a:solidFill>
              </a:rPr>
              <a:t>vanity</a:t>
            </a:r>
            <a:r>
              <a:rPr lang="en-US" sz="3200" dirty="0">
                <a:solidFill>
                  <a:schemeClr val="bg1"/>
                </a:solidFill>
              </a:rPr>
              <a:t>, each of you should, in humility, be moved to  	treat one another as more important than yourself.  	Each of you should be concerned not only about 	your own interests, but about the interests of others 	as well.</a:t>
            </a:r>
          </a:p>
          <a:p>
            <a:endParaRPr lang="en-US" sz="3200" dirty="0">
              <a:solidFill>
                <a:schemeClr val="bg1"/>
              </a:solidFill>
            </a:endParaRPr>
          </a:p>
          <a:p>
            <a:r>
              <a:rPr lang="en-US" sz="3200" dirty="0">
                <a:solidFill>
                  <a:srgbClr val="FFFF00"/>
                </a:solidFill>
                <a:latin typeface="Times New Roman" panose="02020603050405020304" pitchFamily="18" charset="0"/>
                <a:cs typeface="Times New Roman" panose="02020603050405020304" pitchFamily="18" charset="0"/>
              </a:rPr>
              <a:t>κενοδοξία</a:t>
            </a:r>
            <a:r>
              <a:rPr lang="en-US" sz="3200" dirty="0">
                <a:solidFill>
                  <a:srgbClr val="FFFF00"/>
                </a:solidFill>
              </a:rPr>
              <a:t> = vanity, conceit, delusion</a:t>
            </a:r>
          </a:p>
          <a:p>
            <a:r>
              <a:rPr lang="el-GR" sz="3200" dirty="0">
                <a:solidFill>
                  <a:srgbClr val="FFFF00"/>
                </a:solidFill>
                <a:latin typeface="Times New Roman" panose="02020603050405020304" pitchFamily="18" charset="0"/>
                <a:cs typeface="Times New Roman" panose="02020603050405020304" pitchFamily="18" charset="0"/>
              </a:rPr>
              <a:t>κενός</a:t>
            </a:r>
            <a:r>
              <a:rPr lang="en-US" sz="3200" dirty="0">
                <a:solidFill>
                  <a:srgbClr val="FFFF00"/>
                </a:solidFill>
              </a:rPr>
              <a:t> [empty] + </a:t>
            </a:r>
            <a:r>
              <a:rPr lang="el-GR" sz="3200" dirty="0">
                <a:solidFill>
                  <a:srgbClr val="FFFF00"/>
                </a:solidFill>
                <a:latin typeface="Times New Roman" panose="02020603050405020304" pitchFamily="18" charset="0"/>
                <a:cs typeface="Times New Roman" panose="02020603050405020304" pitchFamily="18" charset="0"/>
              </a:rPr>
              <a:t>δόξα</a:t>
            </a:r>
            <a:r>
              <a:rPr lang="el-GR" sz="3200" dirty="0">
                <a:solidFill>
                  <a:srgbClr val="FFFF00"/>
                </a:solidFill>
              </a:rPr>
              <a:t> </a:t>
            </a:r>
            <a:r>
              <a:rPr lang="en-US" sz="3200" dirty="0">
                <a:solidFill>
                  <a:srgbClr val="FFFF00"/>
                </a:solidFill>
              </a:rPr>
              <a:t>[glory]</a:t>
            </a:r>
          </a:p>
        </p:txBody>
      </p:sp>
      <p:cxnSp>
        <p:nvCxnSpPr>
          <p:cNvPr id="3" name="Straight Arrow Connector 2"/>
          <p:cNvCxnSpPr/>
          <p:nvPr/>
        </p:nvCxnSpPr>
        <p:spPr>
          <a:xfrm>
            <a:off x="172995" y="1581665"/>
            <a:ext cx="8237" cy="240544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9819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3046988"/>
          </a:xfrm>
          <a:prstGeom prst="rect">
            <a:avLst/>
          </a:prstGeom>
          <a:solidFill>
            <a:srgbClr val="817778"/>
          </a:solidFill>
        </p:spPr>
        <p:txBody>
          <a:bodyPr wrap="square" rtlCol="0">
            <a:spAutoFit/>
          </a:bodyPr>
          <a:lstStyle/>
          <a:p>
            <a:r>
              <a:rPr lang="en-US" sz="3200" dirty="0">
                <a:solidFill>
                  <a:schemeClr val="bg1"/>
                </a:solidFill>
              </a:rPr>
              <a:t>Philippians 2.3-4 NET:  Instead of being motivated by </a:t>
            </a:r>
            <a:r>
              <a:rPr lang="en-US" sz="3200" b="1" u="sng" dirty="0">
                <a:solidFill>
                  <a:srgbClr val="FFFF00"/>
                </a:solidFill>
              </a:rPr>
              <a:t>selfish ambition</a:t>
            </a:r>
            <a:r>
              <a:rPr lang="en-US" sz="3200" b="1" dirty="0">
                <a:solidFill>
                  <a:srgbClr val="FFFF00"/>
                </a:solidFill>
              </a:rPr>
              <a:t> </a:t>
            </a:r>
            <a:r>
              <a:rPr lang="en-US" sz="3200" dirty="0">
                <a:solidFill>
                  <a:schemeClr val="bg1"/>
                </a:solidFill>
              </a:rPr>
              <a:t>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15734847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3046988"/>
          </a:xfrm>
          <a:prstGeom prst="rect">
            <a:avLst/>
          </a:prstGeom>
          <a:solidFill>
            <a:srgbClr val="817778"/>
          </a:solidFill>
        </p:spPr>
        <p:txBody>
          <a:bodyPr wrap="square" rtlCol="0">
            <a:spAutoFit/>
          </a:bodyPr>
          <a:lstStyle/>
          <a:p>
            <a:r>
              <a:rPr lang="en-US" sz="3200" dirty="0">
                <a:solidFill>
                  <a:schemeClr val="bg1"/>
                </a:solidFill>
              </a:rPr>
              <a:t>Philippians 2.3-4 NET:  Instead of being motivated by selfish ambition or vanity, </a:t>
            </a:r>
            <a:r>
              <a:rPr lang="en-US" sz="3200" b="1" u="sng" dirty="0">
                <a:solidFill>
                  <a:srgbClr val="FFFF00"/>
                </a:solidFill>
              </a:rPr>
              <a:t>each of you should, in humility</a:t>
            </a:r>
            <a:r>
              <a:rPr lang="en-US" sz="3200" dirty="0">
                <a:solidFill>
                  <a:schemeClr val="bg1"/>
                </a:solidFill>
              </a:rPr>
              <a:t>,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39285970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4524315"/>
          </a:xfrm>
          <a:prstGeom prst="rect">
            <a:avLst/>
          </a:prstGeom>
          <a:solidFill>
            <a:srgbClr val="817778"/>
          </a:solidFill>
        </p:spPr>
        <p:txBody>
          <a:bodyPr wrap="square" rtlCol="0">
            <a:spAutoFit/>
          </a:bodyPr>
          <a:lstStyle/>
          <a:p>
            <a:r>
              <a:rPr lang="en-US" sz="3200" dirty="0">
                <a:solidFill>
                  <a:schemeClr val="bg1"/>
                </a:solidFill>
              </a:rPr>
              <a:t>Philippians 2.3-4 NET:  Instead of being motivated by selfish ambition or vanity, </a:t>
            </a:r>
            <a:r>
              <a:rPr lang="en-US" sz="3200" b="1" u="sng" dirty="0">
                <a:solidFill>
                  <a:srgbClr val="FFFF00"/>
                </a:solidFill>
              </a:rPr>
              <a:t>each of you should, in humility</a:t>
            </a:r>
            <a:r>
              <a:rPr lang="en-US" sz="3200" dirty="0">
                <a:solidFill>
                  <a:schemeClr val="bg1"/>
                </a:solidFill>
              </a:rPr>
              <a:t>, be moved to treat one another as more important than yourself.  Each of you should be concerned not only about your own interests, but about the interests of others as well.</a:t>
            </a:r>
          </a:p>
          <a:p>
            <a:endParaRPr lang="en-US" sz="3200" dirty="0">
              <a:solidFill>
                <a:schemeClr val="bg1"/>
              </a:solidFill>
            </a:endParaRPr>
          </a:p>
          <a:p>
            <a:r>
              <a:rPr lang="en-US" sz="3200" dirty="0">
                <a:solidFill>
                  <a:srgbClr val="FFFF00"/>
                </a:solidFill>
              </a:rPr>
              <a:t>Proverbs 11.2 NET:  When pride comes, then comes disgrace, but with humility comes wisdom. </a:t>
            </a:r>
          </a:p>
        </p:txBody>
      </p:sp>
    </p:spTree>
    <p:extLst>
      <p:ext uri="{BB962C8B-B14F-4D97-AF65-F5344CB8AC3E}">
        <p14:creationId xmlns:p14="http://schemas.microsoft.com/office/powerpoint/2010/main" val="14138497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3046988"/>
          </a:xfrm>
          <a:prstGeom prst="rect">
            <a:avLst/>
          </a:prstGeom>
          <a:solidFill>
            <a:srgbClr val="817778"/>
          </a:solidFill>
        </p:spPr>
        <p:txBody>
          <a:bodyPr wrap="square" rtlCol="0">
            <a:spAutoFit/>
          </a:bodyPr>
          <a:lstStyle/>
          <a:p>
            <a:r>
              <a:rPr lang="en-US" sz="3200" dirty="0">
                <a:solidFill>
                  <a:schemeClr val="bg1"/>
                </a:solidFill>
              </a:rPr>
              <a:t>Philippians 2.3-4 NET:  Instead of being motivated by selfish ambition or vanity, each of you should, in humility, </a:t>
            </a:r>
            <a:r>
              <a:rPr lang="en-US" sz="3200" b="1" u="sng" dirty="0">
                <a:solidFill>
                  <a:srgbClr val="FFFF00"/>
                </a:solidFill>
              </a:rPr>
              <a:t>be moved to treat one another as more important than yourself.  Each of you should be concerned not only about your own interests, but about the interests of others as well</a:t>
            </a:r>
            <a:r>
              <a:rPr lang="en-US" sz="3200" dirty="0">
                <a:solidFill>
                  <a:schemeClr val="bg1"/>
                </a:solidFill>
              </a:rPr>
              <a:t>.</a:t>
            </a:r>
          </a:p>
        </p:txBody>
      </p:sp>
    </p:spTree>
    <p:extLst>
      <p:ext uri="{BB962C8B-B14F-4D97-AF65-F5344CB8AC3E}">
        <p14:creationId xmlns:p14="http://schemas.microsoft.com/office/powerpoint/2010/main" val="2170756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7147"/>
            <a:ext cx="9144000" cy="6080798"/>
          </a:xfrm>
          <a:prstGeom prst="rect">
            <a:avLst/>
          </a:prstGeom>
        </p:spPr>
      </p:pic>
      <p:sp>
        <p:nvSpPr>
          <p:cNvPr id="5" name="TextBox 4"/>
          <p:cNvSpPr txBox="1"/>
          <p:nvPr/>
        </p:nvSpPr>
        <p:spPr>
          <a:xfrm>
            <a:off x="0" y="0"/>
            <a:ext cx="9144000" cy="584775"/>
          </a:xfrm>
          <a:prstGeom prst="rect">
            <a:avLst/>
          </a:prstGeom>
          <a:solidFill>
            <a:srgbClr val="817778"/>
          </a:solidFill>
        </p:spPr>
        <p:txBody>
          <a:bodyPr wrap="square" rtlCol="0">
            <a:spAutoFit/>
          </a:bodyPr>
          <a:lstStyle/>
          <a:p>
            <a:pPr algn="ctr"/>
            <a:r>
              <a:rPr lang="en-US" sz="3200" b="1" dirty="0">
                <a:solidFill>
                  <a:srgbClr val="FFFF00"/>
                </a:solidFill>
              </a:rPr>
              <a:t>Philippians 1.27-2.4</a:t>
            </a:r>
          </a:p>
        </p:txBody>
      </p:sp>
      <p:sp>
        <p:nvSpPr>
          <p:cNvPr id="7" name="TextBox 6"/>
          <p:cNvSpPr txBox="1"/>
          <p:nvPr/>
        </p:nvSpPr>
        <p:spPr>
          <a:xfrm>
            <a:off x="0" y="6457890"/>
            <a:ext cx="9144000" cy="400110"/>
          </a:xfrm>
          <a:prstGeom prst="rect">
            <a:avLst/>
          </a:prstGeom>
          <a:solidFill>
            <a:srgbClr val="817778"/>
          </a:solidFill>
        </p:spPr>
        <p:txBody>
          <a:bodyPr wrap="square" rtlCol="0">
            <a:spAutoFit/>
          </a:bodyPr>
          <a:lstStyle/>
          <a:p>
            <a:pPr algn="ctr"/>
            <a:r>
              <a:rPr lang="en-US" sz="2000" dirty="0">
                <a:solidFill>
                  <a:schemeClr val="bg1"/>
                </a:solidFill>
              </a:rPr>
              <a:t>Roman highway through ancient Philippi / ©2012 Todd Bolen / BiblePlaces.com</a:t>
            </a:r>
          </a:p>
        </p:txBody>
      </p:sp>
    </p:spTree>
    <p:extLst>
      <p:ext uri="{BB962C8B-B14F-4D97-AF65-F5344CB8AC3E}">
        <p14:creationId xmlns:p14="http://schemas.microsoft.com/office/powerpoint/2010/main" val="24791398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a:t>
            </a:r>
            <a:r>
              <a:rPr lang="en-US" sz="3200" b="1" u="sng" dirty="0">
                <a:solidFill>
                  <a:srgbClr val="FFFF00"/>
                </a:solidFill>
              </a:rPr>
              <a:t>Therefore</a:t>
            </a:r>
            <a:r>
              <a:rPr lang="en-US" sz="3200" dirty="0">
                <a:solidFill>
                  <a:schemeClr val="bg1"/>
                </a:solidFill>
              </a:rPr>
              <a:t>, if there is any encouragement in Christ, any comfort provided by love, any fellowship in the Spirit, any affection or mercy, complete my joy and be of the same mind,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25939810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a:t>
            </a:r>
            <a:r>
              <a:rPr lang="en-US" sz="3200" b="1" u="sng" dirty="0">
                <a:solidFill>
                  <a:srgbClr val="FFFF00"/>
                </a:solidFill>
              </a:rPr>
              <a:t>if there is any encouragement in Christ</a:t>
            </a:r>
            <a:r>
              <a:rPr lang="en-US" sz="3200" dirty="0">
                <a:solidFill>
                  <a:schemeClr val="bg1"/>
                </a:solidFill>
              </a:rPr>
              <a:t>, any comfort provided by love, any fellowship in the Spirit, any affection or mercy, complete my joy and be of the same mind,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20478014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a:t>
            </a:r>
            <a:r>
              <a:rPr lang="en-US" sz="3200" b="1" u="sng" dirty="0">
                <a:solidFill>
                  <a:srgbClr val="FFFF00"/>
                </a:solidFill>
              </a:rPr>
              <a:t>if there is</a:t>
            </a:r>
            <a:r>
              <a:rPr lang="en-US" sz="3200" b="1" dirty="0">
                <a:solidFill>
                  <a:srgbClr val="FFFF00"/>
                </a:solidFill>
              </a:rPr>
              <a:t> </a:t>
            </a:r>
            <a:r>
              <a:rPr lang="en-US" sz="3200" dirty="0">
                <a:solidFill>
                  <a:schemeClr val="bg1"/>
                </a:solidFill>
              </a:rPr>
              <a:t>any encouragement in Christ, </a:t>
            </a:r>
            <a:r>
              <a:rPr lang="en-US" sz="3200" b="1" u="sng" dirty="0">
                <a:solidFill>
                  <a:srgbClr val="FFFF00"/>
                </a:solidFill>
              </a:rPr>
              <a:t>any comfort provided by love</a:t>
            </a:r>
            <a:r>
              <a:rPr lang="en-US" sz="3200" dirty="0">
                <a:solidFill>
                  <a:schemeClr val="bg1"/>
                </a:solidFill>
              </a:rPr>
              <a:t>, any fellowship in the Spirit, any affection or mercy, complete my joy and be of the same mind,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247477107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a:t>
            </a:r>
            <a:r>
              <a:rPr lang="en-US" sz="3200" b="1" u="sng" dirty="0">
                <a:solidFill>
                  <a:srgbClr val="FFFF00"/>
                </a:solidFill>
              </a:rPr>
              <a:t>if there is</a:t>
            </a:r>
            <a:r>
              <a:rPr lang="en-US" sz="3200" b="1" dirty="0">
                <a:solidFill>
                  <a:srgbClr val="FFFF00"/>
                </a:solidFill>
              </a:rPr>
              <a:t> </a:t>
            </a:r>
            <a:r>
              <a:rPr lang="en-US" sz="3200" dirty="0">
                <a:solidFill>
                  <a:schemeClr val="bg1"/>
                </a:solidFill>
              </a:rPr>
              <a:t>any encouragement in Christ, any comfort provided by love, </a:t>
            </a:r>
            <a:r>
              <a:rPr lang="en-US" sz="3200" b="1" u="sng" dirty="0">
                <a:solidFill>
                  <a:srgbClr val="FFFF00"/>
                </a:solidFill>
              </a:rPr>
              <a:t>any fellowship in the Spirit</a:t>
            </a:r>
            <a:r>
              <a:rPr lang="en-US" sz="3200" dirty="0">
                <a:solidFill>
                  <a:schemeClr val="bg1"/>
                </a:solidFill>
              </a:rPr>
              <a:t>, any affection or mercy, complete my joy and be of the same mind,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4659893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a:t>
            </a:r>
            <a:r>
              <a:rPr lang="en-US" sz="3200" b="1" u="sng" dirty="0">
                <a:solidFill>
                  <a:srgbClr val="FFFF00"/>
                </a:solidFill>
              </a:rPr>
              <a:t>if there is</a:t>
            </a:r>
            <a:r>
              <a:rPr lang="en-US" sz="3200" b="1" dirty="0">
                <a:solidFill>
                  <a:srgbClr val="FFFF00"/>
                </a:solidFill>
              </a:rPr>
              <a:t> </a:t>
            </a:r>
            <a:r>
              <a:rPr lang="en-US" sz="3200" dirty="0">
                <a:solidFill>
                  <a:schemeClr val="bg1"/>
                </a:solidFill>
              </a:rPr>
              <a:t>any encouragement in Christ, any comfort provided by love, any fellowship in the Spirit, </a:t>
            </a:r>
            <a:r>
              <a:rPr lang="en-US" sz="3200" b="1" u="sng" dirty="0">
                <a:solidFill>
                  <a:srgbClr val="FFFF00"/>
                </a:solidFill>
              </a:rPr>
              <a:t>any affection or mercy</a:t>
            </a:r>
            <a:r>
              <a:rPr lang="en-US" sz="3200" dirty="0">
                <a:solidFill>
                  <a:schemeClr val="bg1"/>
                </a:solidFill>
              </a:rPr>
              <a:t>, complete my joy and be of the same mind,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10501783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if there is any encouragement in Christ, any comfort provided by love, any fellowship in the Spirit, any affection or mercy, </a:t>
            </a:r>
            <a:r>
              <a:rPr lang="en-US" sz="3200" b="1" u="sng" dirty="0">
                <a:solidFill>
                  <a:srgbClr val="FFFF00"/>
                </a:solidFill>
              </a:rPr>
              <a:t>complete my joy</a:t>
            </a:r>
            <a:r>
              <a:rPr lang="en-US" sz="3200" b="1" dirty="0">
                <a:solidFill>
                  <a:srgbClr val="FFFF00"/>
                </a:solidFill>
              </a:rPr>
              <a:t> </a:t>
            </a:r>
            <a:r>
              <a:rPr lang="en-US" sz="3200" dirty="0">
                <a:solidFill>
                  <a:schemeClr val="bg1"/>
                </a:solidFill>
              </a:rPr>
              <a:t>and </a:t>
            </a:r>
            <a:r>
              <a:rPr lang="en-US" sz="3200" b="1" u="sng" dirty="0">
                <a:solidFill>
                  <a:srgbClr val="FFFF00"/>
                </a:solidFill>
              </a:rPr>
              <a:t>be of the same mind</a:t>
            </a:r>
            <a:r>
              <a:rPr lang="en-US" sz="3200" dirty="0">
                <a:solidFill>
                  <a:schemeClr val="bg1"/>
                </a:solidFill>
              </a:rPr>
              <a:t>, by having the same love,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41949962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if there is any encouragement in Christ, any comfort provided by love, any fellowship in the Spirit, any affection or mercy, complete my joy and </a:t>
            </a:r>
            <a:r>
              <a:rPr lang="en-US" sz="3200" b="1" u="sng" dirty="0">
                <a:solidFill>
                  <a:srgbClr val="FFFF00"/>
                </a:solidFill>
              </a:rPr>
              <a:t>be of the same mind, by having the same love</a:t>
            </a:r>
            <a:r>
              <a:rPr lang="en-US" sz="3200" dirty="0">
                <a:solidFill>
                  <a:schemeClr val="bg1"/>
                </a:solidFill>
              </a:rPr>
              <a:t>, being united in spirit,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769643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7202"/>
            <a:ext cx="9144000" cy="6080798"/>
          </a:xfrm>
          <a:prstGeom prst="rect">
            <a:avLst/>
          </a:prstGeom>
        </p:spPr>
      </p:pic>
      <p:sp>
        <p:nvSpPr>
          <p:cNvPr id="5" name="TextBox 4"/>
          <p:cNvSpPr txBox="1"/>
          <p:nvPr/>
        </p:nvSpPr>
        <p:spPr>
          <a:xfrm>
            <a:off x="0" y="0"/>
            <a:ext cx="9144000" cy="5509200"/>
          </a:xfrm>
          <a:prstGeom prst="rect">
            <a:avLst/>
          </a:prstGeom>
          <a:solidFill>
            <a:srgbClr val="817778"/>
          </a:solidFill>
        </p:spPr>
        <p:txBody>
          <a:bodyPr wrap="square" rtlCol="0">
            <a:spAutoFit/>
          </a:bodyPr>
          <a:lstStyle/>
          <a:p>
            <a:r>
              <a:rPr lang="en-US" sz="3200" dirty="0">
                <a:solidFill>
                  <a:schemeClr val="bg1"/>
                </a:solidFill>
              </a:rPr>
              <a:t>Philippians 2.1-4 NET:  Therefore, if there is any encouragement in Christ, any comfort provided by love, any fellowship in the Spirit, any affection or mercy, complete my joy and </a:t>
            </a:r>
            <a:r>
              <a:rPr lang="en-US" sz="3200" b="1" u="sng" dirty="0">
                <a:solidFill>
                  <a:srgbClr val="FFFF00"/>
                </a:solidFill>
              </a:rPr>
              <a:t>be of the same mind, by </a:t>
            </a:r>
            <a:r>
              <a:rPr lang="en-US" sz="3200" dirty="0">
                <a:solidFill>
                  <a:schemeClr val="bg1"/>
                </a:solidFill>
              </a:rPr>
              <a:t>having the same love, </a:t>
            </a:r>
            <a:r>
              <a:rPr lang="en-US" sz="3200" b="1" u="sng" dirty="0">
                <a:solidFill>
                  <a:srgbClr val="FFFF00"/>
                </a:solidFill>
              </a:rPr>
              <a:t>being united in spirit</a:t>
            </a:r>
            <a:r>
              <a:rPr lang="en-US" sz="3200" dirty="0">
                <a:solidFill>
                  <a:schemeClr val="bg1"/>
                </a:solidFill>
              </a:rPr>
              <a:t>, and having one purpose.  Instead of being motivated by selfish ambition or vanity, each of you should, in humility, be moved to treat one another as more important than yourself.  Each of you should be concerned not only about your own interests, but about the interests of others as well.</a:t>
            </a:r>
          </a:p>
        </p:txBody>
      </p:sp>
    </p:spTree>
    <p:extLst>
      <p:ext uri="{BB962C8B-B14F-4D97-AF65-F5344CB8AC3E}">
        <p14:creationId xmlns:p14="http://schemas.microsoft.com/office/powerpoint/2010/main" val="42791952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1332</Words>
  <Application>Microsoft Office PowerPoint</Application>
  <PresentationFormat>On-screen Show (4:3)</PresentationFormat>
  <Paragraphs>25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16</cp:revision>
  <dcterms:created xsi:type="dcterms:W3CDTF">2016-08-20T12:39:47Z</dcterms:created>
  <dcterms:modified xsi:type="dcterms:W3CDTF">2016-09-05T14:41:47Z</dcterms:modified>
</cp:coreProperties>
</file>